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73" r:id="rId2"/>
    <p:sldId id="300" r:id="rId3"/>
    <p:sldId id="257" r:id="rId4"/>
    <p:sldId id="309" r:id="rId5"/>
    <p:sldId id="259" r:id="rId6"/>
    <p:sldId id="313" r:id="rId7"/>
    <p:sldId id="284" r:id="rId8"/>
    <p:sldId id="312" r:id="rId9"/>
    <p:sldId id="274" r:id="rId10"/>
    <p:sldId id="278" r:id="rId11"/>
    <p:sldId id="275" r:id="rId12"/>
    <p:sldId id="314" r:id="rId13"/>
    <p:sldId id="288" r:id="rId14"/>
    <p:sldId id="315" r:id="rId15"/>
    <p:sldId id="294" r:id="rId16"/>
    <p:sldId id="316" r:id="rId17"/>
    <p:sldId id="293" r:id="rId18"/>
    <p:sldId id="261" r:id="rId19"/>
    <p:sldId id="270" r:id="rId20"/>
    <p:sldId id="303" r:id="rId21"/>
    <p:sldId id="263" r:id="rId22"/>
    <p:sldId id="264" r:id="rId23"/>
    <p:sldId id="311" r:id="rId24"/>
    <p:sldId id="265" r:id="rId25"/>
    <p:sldId id="269" r:id="rId26"/>
    <p:sldId id="276" r:id="rId27"/>
    <p:sldId id="272" r:id="rId28"/>
    <p:sldId id="295" r:id="rId29"/>
    <p:sldId id="306" r:id="rId30"/>
    <p:sldId id="267" r:id="rId31"/>
    <p:sldId id="308" r:id="rId32"/>
    <p:sldId id="318" r:id="rId33"/>
    <p:sldId id="307" r:id="rId34"/>
    <p:sldId id="271" r:id="rId35"/>
    <p:sldId id="317" r:id="rId36"/>
  </p:sldIdLst>
  <p:sldSz cx="9144000" cy="6858000" type="screen4x3"/>
  <p:notesSz cx="6858000" cy="91376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8000"/>
    <a:srgbClr val="6600FF"/>
    <a:srgbClr val="FF0000"/>
    <a:srgbClr val="CC9900"/>
    <a:srgbClr val="FFCC99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564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752"/>
    </p:cViewPr>
  </p:sorterViewPr>
  <p:notesViewPr>
    <p:cSldViewPr>
      <p:cViewPr varScale="1">
        <p:scale>
          <a:sx n="44" d="100"/>
          <a:sy n="44" d="100"/>
        </p:scale>
        <p:origin x="-1459" y="-62"/>
      </p:cViewPr>
      <p:guideLst>
        <p:guide orient="horz" pos="2877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endParaRPr lang="en-US" dirty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93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 dirty="0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93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fld id="{0E261ECB-DEF8-427F-BF9C-60A64776D467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endParaRPr lang="en-US" dirty="0"/>
          </a:p>
        </p:txBody>
      </p:sp>
      <p:sp>
        <p:nvSpPr>
          <p:cNvPr id="1229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7763" y="685800"/>
            <a:ext cx="4567237" cy="3425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1813"/>
            <a:ext cx="5029200" cy="411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045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 dirty="0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045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fld id="{6CD5DFC8-B83F-46DF-98D8-D95E8D05A7FA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7DC1A0-57AF-4B4A-8C49-220787022F00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D2BC82-4FE7-436C-B0B7-C96FBCA979D7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56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DAEC1C-8008-4C98-8E86-B02D40473F04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839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221AD-A8E0-4EE5-A898-5A3481CB41F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CC4BC8-9915-451E-8A5F-8CA1EA15932D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788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8B4D5F-0797-4B7B-B0FA-8512A2DD07B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7055BE-750A-431A-B93B-7B943A0A9A76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296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9417BF-1150-444F-9780-731DDC0C48C2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FBAD68-B447-4C74-81DE-E9A5F22B66AE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317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49A6A8-0872-4F41-9DB9-EA2DC8CF127A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81F55D-CEBD-4541-A141-DBAE657CF4CF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337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6DDC04-6C06-490C-A6F5-242DC132ECC2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AF84C2-973A-4FC2-AE9A-B1AFE576E349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358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4DDF7F-859D-4167-97E9-9681880BA144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4DDF7F-859D-4167-97E9-9681880BA144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DA483-C51E-417E-8C86-F0C0CC55514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BBBF8-E559-4C85-94AC-1AC58CCA9ED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E04E0-83C7-4152-A6F5-9A51F0861E3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F80B0-4612-445F-BDD1-42DC83631B2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E36DD7-EE95-4CC6-AEEB-AD98D6195E3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BF1307-5429-4BA3-9458-E74F7F267B6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9B39B7-8B17-4A54-AFDE-673864F930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5D91D-A484-4928-9CFA-A7F6F3B0694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E7CD0-3ADC-48B7-BF81-973EAEA4320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9122F-06A0-4D81-B8F4-816B7C9DE2C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3F61A-A9D5-48E4-8F68-10E4F9AD610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81B3DFE6-7AD9-41D6-84E0-44E55F2E15C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audio" Target="../media/audio3.wav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audio" Target="../media/audio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audio" Target="../media/audio4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audio" Target="../media/audio1.wav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45.jpeg"/><Relationship Id="rId4" Type="http://schemas.openxmlformats.org/officeDocument/2006/relationships/audio" Target="../media/audio3.wav"/><Relationship Id="rId9" Type="http://schemas.openxmlformats.org/officeDocument/2006/relationships/oleObject" Target="../embeddings/oleObject1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20.bin"/><Relationship Id="rId4" Type="http://schemas.openxmlformats.org/officeDocument/2006/relationships/audio" Target="../media/audio1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8.png"/><Relationship Id="rId5" Type="http://schemas.openxmlformats.org/officeDocument/2006/relationships/oleObject" Target="../embeddings/oleObject21.bin"/><Relationship Id="rId4" Type="http://schemas.openxmlformats.org/officeDocument/2006/relationships/audio" Target="../media/audio5.wav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30.bin"/><Relationship Id="rId18" Type="http://schemas.openxmlformats.org/officeDocument/2006/relationships/oleObject" Target="../embeddings/oleObject35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3.bin"/><Relationship Id="rId20" Type="http://schemas.openxmlformats.org/officeDocument/2006/relationships/oleObject" Target="../embeddings/oleObject37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32.bin"/><Relationship Id="rId10" Type="http://schemas.openxmlformats.org/officeDocument/2006/relationships/oleObject" Target="../embeddings/oleObject27.bin"/><Relationship Id="rId19" Type="http://schemas.openxmlformats.org/officeDocument/2006/relationships/oleObject" Target="../embeddings/oleObject36.bin"/><Relationship Id="rId4" Type="http://schemas.openxmlformats.org/officeDocument/2006/relationships/audio" Target="../media/audio1.wav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3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wmf"/><Relationship Id="rId5" Type="http://schemas.openxmlformats.org/officeDocument/2006/relationships/image" Target="../media/image55.png"/><Relationship Id="rId4" Type="http://schemas.openxmlformats.org/officeDocument/2006/relationships/image" Target="../media/image5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wmf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  <a:latin typeface="Comic Sans MS" pitchFamily="66" charset="0"/>
              </a:rPr>
              <a:t>It’s Time to Recycle!</a:t>
            </a:r>
            <a:endParaRPr lang="en-US" dirty="0"/>
          </a:p>
        </p:txBody>
      </p:sp>
      <p:sp>
        <p:nvSpPr>
          <p:cNvPr id="2253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00800" cy="1828800"/>
          </a:xfrm>
        </p:spPr>
        <p:txBody>
          <a:bodyPr/>
          <a:lstStyle/>
          <a:p>
            <a:r>
              <a:rPr lang="en-US" sz="2000" b="1" dirty="0" smtClean="0">
                <a:solidFill>
                  <a:srgbClr val="0000FF"/>
                </a:solidFill>
                <a:latin typeface="Comic Sans MS" pitchFamily="66" charset="0"/>
              </a:rPr>
              <a:t>Javier Fuentes</a:t>
            </a:r>
          </a:p>
          <a:p>
            <a:endParaRPr lang="en-US" sz="2000" b="1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1500" b="1" dirty="0" smtClean="0">
                <a:solidFill>
                  <a:srgbClr val="0000FF"/>
                </a:solidFill>
                <a:latin typeface="Comic Sans MS" pitchFamily="66" charset="0"/>
              </a:rPr>
              <a:t>Students, Teachers, And Resources in the Sciences (STARS)</a:t>
            </a:r>
          </a:p>
          <a:p>
            <a:r>
              <a:rPr lang="en-US" sz="1500" b="1" dirty="0" smtClean="0">
                <a:solidFill>
                  <a:srgbClr val="0000FF"/>
                </a:solidFill>
                <a:latin typeface="Comic Sans MS" pitchFamily="66" charset="0"/>
              </a:rPr>
              <a:t>University of South Florida</a:t>
            </a:r>
          </a:p>
          <a:p>
            <a:r>
              <a:rPr lang="en-US" sz="1500" b="1" dirty="0">
                <a:solidFill>
                  <a:srgbClr val="0000FF"/>
                </a:solidFill>
                <a:latin typeface="Comic Sans MS" pitchFamily="66" charset="0"/>
              </a:rPr>
              <a:t>April 5, 2010</a:t>
            </a:r>
          </a:p>
        </p:txBody>
      </p:sp>
      <p:graphicFrame>
        <p:nvGraphicFramePr>
          <p:cNvPr id="22532" name="Object 1028"/>
          <p:cNvGraphicFramePr>
            <a:graphicFrameLocks noChangeAspect="1"/>
          </p:cNvGraphicFramePr>
          <p:nvPr/>
        </p:nvGraphicFramePr>
        <p:xfrm>
          <a:off x="3276600" y="1981200"/>
          <a:ext cx="2514600" cy="2403475"/>
        </p:xfrm>
        <a:graphic>
          <a:graphicData uri="http://schemas.openxmlformats.org/presentationml/2006/ole">
            <p:oleObj spid="_x0000_s22532" name="Clip" r:id="rId4" imgW="933480" imgH="893160" progId="MS_ClipArt_Gallery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1371600"/>
          </a:xfrm>
        </p:spPr>
        <p:txBody>
          <a:bodyPr/>
          <a:lstStyle/>
          <a:p>
            <a:r>
              <a:rPr lang="en-US" sz="3600" b="1" dirty="0">
                <a:solidFill>
                  <a:srgbClr val="6600FF"/>
                </a:solidFill>
                <a:latin typeface="Comic Sans MS" pitchFamily="66" charset="0"/>
              </a:rPr>
              <a:t>What does it mean to “Recycle” our bottles, cans, and paper?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057400"/>
            <a:ext cx="7848600" cy="17526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FF00FF"/>
                </a:solidFill>
                <a:latin typeface="Comic Sans MS" pitchFamily="66" charset="0"/>
              </a:rPr>
              <a:t>It means…</a:t>
            </a:r>
            <a:endParaRPr lang="en-US" sz="1400" dirty="0">
              <a:solidFill>
                <a:srgbClr val="FF00FF"/>
              </a:solidFill>
              <a:latin typeface="Comic Sans MS" pitchFamily="66" charset="0"/>
            </a:endParaRPr>
          </a:p>
          <a:p>
            <a:pPr algn="l"/>
            <a:endParaRPr lang="en-US" sz="1400" dirty="0">
              <a:solidFill>
                <a:srgbClr val="FF00FF"/>
              </a:solidFill>
              <a:latin typeface="Comic Sans MS" pitchFamily="66" charset="0"/>
            </a:endParaRPr>
          </a:p>
          <a:p>
            <a:pPr algn="l"/>
            <a:r>
              <a:rPr lang="en-US" dirty="0">
                <a:solidFill>
                  <a:srgbClr val="6600FF"/>
                </a:solidFill>
                <a:latin typeface="Comic Sans MS" pitchFamily="66" charset="0"/>
              </a:rPr>
              <a:t>	</a:t>
            </a:r>
            <a:r>
              <a:rPr lang="en-US" dirty="0">
                <a:solidFill>
                  <a:srgbClr val="0099CC"/>
                </a:solidFill>
                <a:latin typeface="Comic Sans MS" pitchFamily="66" charset="0"/>
              </a:rPr>
              <a:t>you don’t throw them away </a:t>
            </a:r>
          </a:p>
          <a:p>
            <a:pPr algn="l"/>
            <a:r>
              <a:rPr lang="en-US" dirty="0">
                <a:solidFill>
                  <a:srgbClr val="0099CC"/>
                </a:solidFill>
                <a:latin typeface="Comic Sans MS" pitchFamily="66" charset="0"/>
              </a:rPr>
              <a:t>	with the garbage; but instead,</a:t>
            </a:r>
          </a:p>
          <a:p>
            <a:pPr algn="l"/>
            <a:endParaRPr lang="en-US" sz="1400" dirty="0">
              <a:solidFill>
                <a:srgbClr val="6600FF"/>
              </a:solidFill>
              <a:latin typeface="Comic Sans MS" pitchFamily="66" charset="0"/>
            </a:endParaRPr>
          </a:p>
          <a:p>
            <a:pPr algn="l"/>
            <a:r>
              <a:rPr lang="en-US" dirty="0">
                <a:solidFill>
                  <a:srgbClr val="00CC00"/>
                </a:solidFill>
                <a:latin typeface="Comic Sans MS" pitchFamily="66" charset="0"/>
              </a:rPr>
              <a:t>		 you send your bottles, cans 			 and paper to a place that uses 		 them to make new products.</a:t>
            </a:r>
            <a:endParaRPr lang="en-US" dirty="0"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utoUpdateAnimBg="0"/>
      <p:bldP spid="6963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6600FF"/>
                </a:solidFill>
                <a:latin typeface="Comic Sans MS" pitchFamily="66" charset="0"/>
              </a:rPr>
              <a:t>Recycling begins with you.</a:t>
            </a:r>
            <a:endParaRPr lang="en-US" dirty="0"/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457200" y="1524000"/>
            <a:ext cx="7924800" cy="4724400"/>
            <a:chOff x="1632" y="2496"/>
            <a:chExt cx="2736" cy="1661"/>
          </a:xfrm>
        </p:grpSpPr>
        <p:graphicFrame>
          <p:nvGraphicFramePr>
            <p:cNvPr id="93185" name="Object 1025"/>
            <p:cNvGraphicFramePr>
              <a:graphicFrameLocks noChangeAspect="1"/>
            </p:cNvGraphicFramePr>
            <p:nvPr/>
          </p:nvGraphicFramePr>
          <p:xfrm>
            <a:off x="2064" y="2496"/>
            <a:ext cx="2304" cy="1498"/>
          </p:xfrm>
          <a:graphic>
            <a:graphicData uri="http://schemas.openxmlformats.org/presentationml/2006/ole">
              <p:oleObj spid="_x0000_s93185" name="Clip" r:id="rId5" imgW="4573440" imgH="2973960" progId="MS_ClipArt_Gallery.2">
                <p:embed/>
              </p:oleObj>
            </a:graphicData>
          </a:graphic>
        </p:graphicFrame>
        <p:sp>
          <p:nvSpPr>
            <p:cNvPr id="3077" name="AutoShape 5"/>
            <p:cNvSpPr>
              <a:spLocks noChangeArrowheads="1"/>
            </p:cNvSpPr>
            <p:nvPr/>
          </p:nvSpPr>
          <p:spPr bwMode="auto">
            <a:xfrm>
              <a:off x="1632" y="3869"/>
              <a:ext cx="2304" cy="192"/>
            </a:xfrm>
            <a:prstGeom prst="parallelogram">
              <a:avLst>
                <a:gd name="adj" fmla="val 300000"/>
              </a:avLst>
            </a:prstGeom>
            <a:solidFill>
              <a:srgbClr val="B2B2B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aphicFrame>
          <p:nvGraphicFramePr>
            <p:cNvPr id="93186" name="Object 1026"/>
            <p:cNvGraphicFramePr>
              <a:graphicFrameLocks noChangeAspect="1"/>
            </p:cNvGraphicFramePr>
            <p:nvPr/>
          </p:nvGraphicFramePr>
          <p:xfrm>
            <a:off x="1968" y="3056"/>
            <a:ext cx="992" cy="957"/>
          </p:xfrm>
          <a:graphic>
            <a:graphicData uri="http://schemas.openxmlformats.org/presentationml/2006/ole">
              <p:oleObj spid="_x0000_s93186" name="Clip" r:id="rId6" imgW="4671000" imgH="4505400" progId="MS_ClipArt_Gallery.2">
                <p:embed/>
              </p:oleObj>
            </a:graphicData>
          </a:graphic>
        </p:graphicFrame>
        <p:sp>
          <p:nvSpPr>
            <p:cNvPr id="3079" name="Rectangle 7"/>
            <p:cNvSpPr>
              <a:spLocks noChangeArrowheads="1"/>
            </p:cNvSpPr>
            <p:nvPr/>
          </p:nvSpPr>
          <p:spPr bwMode="auto">
            <a:xfrm>
              <a:off x="1632" y="4061"/>
              <a:ext cx="1728" cy="96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80" name="AutoShape 8"/>
            <p:cNvSpPr>
              <a:spLocks noChangeArrowheads="1"/>
            </p:cNvSpPr>
            <p:nvPr/>
          </p:nvSpPr>
          <p:spPr bwMode="auto">
            <a:xfrm rot="9720000">
              <a:off x="3301" y="3966"/>
              <a:ext cx="638" cy="96"/>
            </a:xfrm>
            <a:prstGeom prst="parallelogram">
              <a:avLst>
                <a:gd name="adj" fmla="val 57413"/>
              </a:avLst>
            </a:prstGeom>
            <a:solidFill>
              <a:srgbClr val="B2B2B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aphicFrame>
        <p:nvGraphicFramePr>
          <p:cNvPr id="93184" name="Object 1024"/>
          <p:cNvGraphicFramePr>
            <a:graphicFrameLocks noChangeAspect="1"/>
          </p:cNvGraphicFramePr>
          <p:nvPr/>
        </p:nvGraphicFramePr>
        <p:xfrm>
          <a:off x="4191000" y="4819650"/>
          <a:ext cx="1066800" cy="895350"/>
        </p:xfrm>
        <a:graphic>
          <a:graphicData uri="http://schemas.openxmlformats.org/presentationml/2006/ole">
            <p:oleObj spid="_x0000_s93184" name="Clip" r:id="rId7" imgW="4143240" imgH="3468960" progId="MS_ClipArt_Gallery.2">
              <p:embed/>
            </p:oleObj>
          </a:graphicData>
        </a:graphic>
      </p:graphicFrame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3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3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3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3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3716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/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Garbage collectors pick up your recyclables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including bottles, cans and paper.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endParaRPr lang="en-US" dirty="0"/>
          </a:p>
        </p:txBody>
      </p:sp>
      <p:graphicFrame>
        <p:nvGraphicFramePr>
          <p:cNvPr id="80899" name="Object 1027"/>
          <p:cNvGraphicFramePr>
            <a:graphicFrameLocks noChangeAspect="1"/>
          </p:cNvGraphicFramePr>
          <p:nvPr/>
        </p:nvGraphicFramePr>
        <p:xfrm>
          <a:off x="1981200" y="2420938"/>
          <a:ext cx="6934200" cy="3598862"/>
        </p:xfrm>
        <a:graphic>
          <a:graphicData uri="http://schemas.openxmlformats.org/presentationml/2006/ole">
            <p:oleObj spid="_x0000_s80899" name="Clip" r:id="rId7" imgW="1857960" imgH="963360" progId="MS_ClipArt_Gallery.2">
              <p:embed/>
            </p:oleObj>
          </a:graphicData>
        </a:graphic>
      </p:graphicFrame>
      <p:graphicFrame>
        <p:nvGraphicFramePr>
          <p:cNvPr id="80900" name="Object 1028"/>
          <p:cNvGraphicFramePr>
            <a:graphicFrameLocks noChangeAspect="1"/>
          </p:cNvGraphicFramePr>
          <p:nvPr/>
        </p:nvGraphicFramePr>
        <p:xfrm>
          <a:off x="152400" y="3962400"/>
          <a:ext cx="1747838" cy="2133600"/>
        </p:xfrm>
        <a:graphic>
          <a:graphicData uri="http://schemas.openxmlformats.org/presentationml/2006/ole">
            <p:oleObj spid="_x0000_s80900" name="Clip" r:id="rId8" imgW="1503000" imgH="1833120" progId="MS_ClipArt_Gallery.2">
              <p:embed/>
            </p:oleObj>
          </a:graphicData>
        </a:graphic>
      </p:graphicFrame>
      <p:sp>
        <p:nvSpPr>
          <p:cNvPr id="80901" name="Text Box 1029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152400"/>
            <a:ext cx="8991600" cy="16764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The recyclables are taken to a 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Material Recovery Facility to be sorted.</a:t>
            </a:r>
            <a:endParaRPr lang="en-US" dirty="0"/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295400"/>
            <a:ext cx="8763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6629400" y="60198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458200" cy="10668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The recyclables are pushed into a pile inside the building.</a:t>
            </a:r>
            <a:endParaRPr lang="en-US" dirty="0"/>
          </a:p>
        </p:txBody>
      </p:sp>
      <p:pic>
        <p:nvPicPr>
          <p:cNvPr id="89091" name="Picture 10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219200"/>
            <a:ext cx="8839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9092" name="Text Box 1028"/>
          <p:cNvSpPr txBox="1">
            <a:spLocks noChangeArrowheads="1"/>
          </p:cNvSpPr>
          <p:nvPr/>
        </p:nvSpPr>
        <p:spPr bwMode="auto">
          <a:xfrm>
            <a:off x="6629400" y="60198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89093" name="Text Box 1029"/>
          <p:cNvSpPr txBox="1">
            <a:spLocks noChangeArrowheads="1"/>
          </p:cNvSpPr>
          <p:nvPr/>
        </p:nvSpPr>
        <p:spPr bwMode="auto">
          <a:xfrm>
            <a:off x="6705600" y="6019800"/>
            <a:ext cx="19050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9144000" cy="7620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Recyclables are carried by conveyor.</a:t>
            </a:r>
            <a:endParaRPr lang="en-US" dirty="0"/>
          </a:p>
        </p:txBody>
      </p:sp>
      <p:pic>
        <p:nvPicPr>
          <p:cNvPr id="49155" name="Picture 1027" descr="A:\MVC-003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14400"/>
            <a:ext cx="8839200" cy="5762625"/>
          </a:xfrm>
          <a:prstGeom prst="rect">
            <a:avLst/>
          </a:prstGeom>
          <a:noFill/>
        </p:spPr>
      </p:pic>
      <p:sp>
        <p:nvSpPr>
          <p:cNvPr id="49156" name="Text Box 1028"/>
          <p:cNvSpPr txBox="1">
            <a:spLocks noChangeArrowheads="1"/>
          </p:cNvSpPr>
          <p:nvPr/>
        </p:nvSpPr>
        <p:spPr bwMode="auto">
          <a:xfrm>
            <a:off x="6705600" y="6019800"/>
            <a:ext cx="19050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381000"/>
            <a:ext cx="9448800" cy="7620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Workers begin to sort the recyclables.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endParaRPr lang="en-US" dirty="0"/>
          </a:p>
        </p:txBody>
      </p:sp>
      <p:pic>
        <p:nvPicPr>
          <p:cNvPr id="88067" name="Picture 3" descr="A:\MVC-003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143000"/>
            <a:ext cx="8839200" cy="5562600"/>
          </a:xfrm>
          <a:prstGeom prst="rect">
            <a:avLst/>
          </a:prstGeom>
          <a:noFill/>
        </p:spPr>
      </p:pic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65532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6629400" y="6019800"/>
            <a:ext cx="19050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763000" cy="9144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More workers sort the recyclables.</a:t>
            </a:r>
            <a:endParaRPr lang="en-US" dirty="0"/>
          </a:p>
        </p:txBody>
      </p:sp>
      <p:sp>
        <p:nvSpPr>
          <p:cNvPr id="37895" name="Text Box 2055"/>
          <p:cNvSpPr txBox="1">
            <a:spLocks noChangeArrowheads="1"/>
          </p:cNvSpPr>
          <p:nvPr/>
        </p:nvSpPr>
        <p:spPr bwMode="auto">
          <a:xfrm>
            <a:off x="6705600" y="6019800"/>
            <a:ext cx="1828800" cy="457200"/>
          </a:xfrm>
          <a:prstGeom prst="rect">
            <a:avLst/>
          </a:prstGeom>
          <a:solidFill>
            <a:srgbClr val="3333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pic>
        <p:nvPicPr>
          <p:cNvPr id="37896" name="Picture 2056" descr="A:\MVC-006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295400"/>
            <a:ext cx="8839200" cy="5410200"/>
          </a:xfrm>
          <a:prstGeom prst="rect">
            <a:avLst/>
          </a:prstGeom>
          <a:noFill/>
        </p:spPr>
      </p:pic>
      <p:sp>
        <p:nvSpPr>
          <p:cNvPr id="37897" name="Text Box 2057"/>
          <p:cNvSpPr txBox="1">
            <a:spLocks noChangeArrowheads="1"/>
          </p:cNvSpPr>
          <p:nvPr/>
        </p:nvSpPr>
        <p:spPr bwMode="auto">
          <a:xfrm>
            <a:off x="6553200" y="60960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37898" name="Text Box 2058"/>
          <p:cNvSpPr txBox="1">
            <a:spLocks noChangeArrowheads="1"/>
          </p:cNvSpPr>
          <p:nvPr/>
        </p:nvSpPr>
        <p:spPr bwMode="auto">
          <a:xfrm>
            <a:off x="6705600" y="6019800"/>
            <a:ext cx="19050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76200"/>
            <a:ext cx="9296400" cy="9906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Some of the items are dropped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into large bins.</a:t>
            </a:r>
            <a:endParaRPr lang="en-US" dirty="0"/>
          </a:p>
        </p:txBody>
      </p:sp>
      <p:pic>
        <p:nvPicPr>
          <p:cNvPr id="41988" name="Picture 4" descr="C:\Documents and Settings\admin\My Documents\Public Education\TFI pictures\Sorting bin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219200"/>
            <a:ext cx="8839200" cy="5499100"/>
          </a:xfrm>
          <a:prstGeom prst="rect">
            <a:avLst/>
          </a:prstGeom>
          <a:noFill/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6705600" y="6019800"/>
            <a:ext cx="19050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8686800" cy="12954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Fans blow the recyclables to separate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the lighter items from the heavier items.</a:t>
            </a:r>
            <a:r>
              <a:rPr lang="en-US" dirty="0">
                <a:solidFill>
                  <a:srgbClr val="6600FF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38917" name="Picture 5" descr="C:\Documents and Settings\admin\My Documents\Public Education\TFI pictures\Fan syste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219200"/>
            <a:ext cx="8839200" cy="5486400"/>
          </a:xfrm>
          <a:prstGeom prst="rect">
            <a:avLst/>
          </a:prstGeom>
          <a:noFill/>
        </p:spPr>
      </p:pic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6705600" y="6019800"/>
            <a:ext cx="19050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763000" cy="6858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Newspaper falls from the conveyor.</a:t>
            </a:r>
            <a:endParaRPr lang="en-US" dirty="0"/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90600"/>
            <a:ext cx="8839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66294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6705600" y="6019800"/>
            <a:ext cx="19050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6858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Newspaper is carried to the baler.</a:t>
            </a:r>
            <a:endParaRPr lang="en-US" dirty="0"/>
          </a:p>
        </p:txBody>
      </p:sp>
      <p:pic>
        <p:nvPicPr>
          <p:cNvPr id="53251" name="Picture 3" descr="C:\Documents and Settings\admin\My Documents\Public Education\TFI pictures\Paper to bal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838200"/>
            <a:ext cx="8839200" cy="5867400"/>
          </a:xfrm>
          <a:prstGeom prst="rect">
            <a:avLst/>
          </a:prstGeom>
          <a:noFill/>
        </p:spPr>
      </p:pic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6705600" y="5943600"/>
            <a:ext cx="19050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915400" cy="6096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Milk jugs are carried to the baler.</a:t>
            </a:r>
            <a:endParaRPr lang="en-US" dirty="0">
              <a:solidFill>
                <a:srgbClr val="9933FF"/>
              </a:solidFill>
            </a:endParaRP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14400"/>
            <a:ext cx="883920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6629400" y="60198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Recyclables in the baler.</a:t>
            </a:r>
            <a:endParaRPr lang="en-US" dirty="0"/>
          </a:p>
        </p:txBody>
      </p:sp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14400"/>
            <a:ext cx="8839200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629400" y="61722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15</a:t>
            </a: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7086600" y="2590800"/>
            <a:ext cx="1447800" cy="4572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1295400" y="4754563"/>
            <a:ext cx="838200" cy="274637"/>
          </a:xfrm>
          <a:prstGeom prst="rect">
            <a:avLst/>
          </a:prstGeom>
          <a:solidFill>
            <a:srgbClr val="CC99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200" dirty="0"/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2438400" y="4800600"/>
            <a:ext cx="609600" cy="244475"/>
          </a:xfrm>
          <a:prstGeom prst="rect">
            <a:avLst/>
          </a:prstGeom>
          <a:solidFill>
            <a:srgbClr val="CC99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077200" cy="6096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A forklift is used to stack the bales.</a:t>
            </a:r>
            <a:endParaRPr lang="en-US" dirty="0"/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876300"/>
            <a:ext cx="8839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6553200" y="60198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5334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Stacked bales of steel cans.</a:t>
            </a:r>
            <a:endParaRPr lang="en-US" dirty="0"/>
          </a:p>
        </p:txBody>
      </p:sp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838200"/>
            <a:ext cx="8839200" cy="58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553200" y="5943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The sorted recyclables 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are sold to manufacturers.</a:t>
            </a:r>
            <a:endParaRPr lang="en-US" dirty="0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85800" y="1328738"/>
          <a:ext cx="7696200" cy="5322887"/>
        </p:xfrm>
        <a:graphic>
          <a:graphicData uri="http://schemas.openxmlformats.org/presentationml/2006/ole">
            <p:oleObj spid="_x0000_s7171" name="Clip" r:id="rId5" imgW="2002320" imgH="1495080" progId="MS_ClipArt_Gallery.2">
              <p:embed/>
            </p:oleObj>
          </a:graphicData>
        </a:graphic>
      </p:graphicFrame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5791200" y="4419600"/>
          <a:ext cx="1752600" cy="1579563"/>
        </p:xfrm>
        <a:graphic>
          <a:graphicData uri="http://schemas.openxmlformats.org/presentationml/2006/ole">
            <p:oleObj spid="_x0000_s7175" name="Clip" r:id="rId6" imgW="3717360" imgH="3352320" progId="MS_ClipArt_Gallery.2">
              <p:embed/>
            </p:oleObj>
          </a:graphicData>
        </a:graphic>
      </p:graphicFrame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Manufacturers make new products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from the recyclable bottles, cans and paper.</a:t>
            </a:r>
            <a:endParaRPr lang="en-US" dirty="0">
              <a:solidFill>
                <a:srgbClr val="9966FF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5127625"/>
            <a:ext cx="2590800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3657600" y="3200400"/>
          <a:ext cx="1676400" cy="1400175"/>
        </p:xfrm>
        <a:graphic>
          <a:graphicData uri="http://schemas.openxmlformats.org/presentationml/2006/ole">
            <p:oleObj spid="_x0000_s19460" name="Clip" r:id="rId6" imgW="1837440" imgH="1533600" progId="MS_ClipArt_Gallery.2">
              <p:embed/>
            </p:oleObj>
          </a:graphicData>
        </a:graphic>
      </p:graphicFrame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1828800"/>
            <a:ext cx="243840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1400" y="1371600"/>
            <a:ext cx="1752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7" name="AutoShape 11"/>
          <p:cNvSpPr>
            <a:spLocks noChangeArrowheads="1"/>
          </p:cNvSpPr>
          <p:nvPr/>
        </p:nvSpPr>
        <p:spPr bwMode="auto">
          <a:xfrm rot="-9717715">
            <a:off x="2738438" y="3425825"/>
            <a:ext cx="914400" cy="228600"/>
          </a:xfrm>
          <a:prstGeom prst="rightArrow">
            <a:avLst>
              <a:gd name="adj1" fmla="val 33417"/>
              <a:gd name="adj2" fmla="val 1003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68" name="AutoShape 12"/>
          <p:cNvSpPr>
            <a:spLocks noChangeArrowheads="1"/>
          </p:cNvSpPr>
          <p:nvPr/>
        </p:nvSpPr>
        <p:spPr bwMode="auto">
          <a:xfrm rot="-5384473">
            <a:off x="4229100" y="2781300"/>
            <a:ext cx="609600" cy="228600"/>
          </a:xfrm>
          <a:prstGeom prst="rightArrow">
            <a:avLst>
              <a:gd name="adj1" fmla="val 33417"/>
              <a:gd name="adj2" fmla="val 669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69" name="AutoShape 13"/>
          <p:cNvSpPr>
            <a:spLocks noChangeArrowheads="1"/>
          </p:cNvSpPr>
          <p:nvPr/>
        </p:nvSpPr>
        <p:spPr bwMode="auto">
          <a:xfrm rot="-11786088">
            <a:off x="2819400" y="4572000"/>
            <a:ext cx="919163" cy="222250"/>
          </a:xfrm>
          <a:prstGeom prst="rightArrow">
            <a:avLst>
              <a:gd name="adj1" fmla="val 33417"/>
              <a:gd name="adj2" fmla="val 1037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71" name="AutoShape 15"/>
          <p:cNvSpPr>
            <a:spLocks noChangeArrowheads="1"/>
          </p:cNvSpPr>
          <p:nvPr/>
        </p:nvSpPr>
        <p:spPr bwMode="auto">
          <a:xfrm rot="-1508324">
            <a:off x="5335588" y="3233738"/>
            <a:ext cx="604837" cy="255587"/>
          </a:xfrm>
          <a:prstGeom prst="rightArrow">
            <a:avLst>
              <a:gd name="adj1" fmla="val 33417"/>
              <a:gd name="adj2" fmla="val 593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72" name="AutoShape 16"/>
          <p:cNvSpPr>
            <a:spLocks noChangeArrowheads="1"/>
          </p:cNvSpPr>
          <p:nvPr/>
        </p:nvSpPr>
        <p:spPr bwMode="auto">
          <a:xfrm rot="-15450562">
            <a:off x="4014787" y="4729163"/>
            <a:ext cx="561975" cy="247650"/>
          </a:xfrm>
          <a:prstGeom prst="rightArrow">
            <a:avLst>
              <a:gd name="adj1" fmla="val 30787"/>
              <a:gd name="adj2" fmla="val 620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9476" name="Picture 2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38800" y="5257800"/>
            <a:ext cx="1066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77" name="AutoShape 21"/>
          <p:cNvSpPr>
            <a:spLocks noChangeArrowheads="1"/>
          </p:cNvSpPr>
          <p:nvPr/>
        </p:nvSpPr>
        <p:spPr bwMode="auto">
          <a:xfrm rot="-19636593">
            <a:off x="5106988" y="4713288"/>
            <a:ext cx="742950" cy="244475"/>
          </a:xfrm>
          <a:prstGeom prst="rightArrow">
            <a:avLst>
              <a:gd name="adj1" fmla="val 33417"/>
              <a:gd name="adj2" fmla="val 762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78" name="Text Box 22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19</a:t>
            </a:r>
          </a:p>
        </p:txBody>
      </p:sp>
      <p:pic>
        <p:nvPicPr>
          <p:cNvPr id="19480" name="Picture 2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56300" y="1371600"/>
            <a:ext cx="1601788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81" name="Picture 2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43800" y="1828800"/>
            <a:ext cx="154146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82" name="Picture 2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200" y="40386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84" name="AutoShape 28"/>
          <p:cNvSpPr>
            <a:spLocks noChangeArrowheads="1"/>
          </p:cNvSpPr>
          <p:nvPr/>
        </p:nvSpPr>
        <p:spPr bwMode="auto">
          <a:xfrm rot="-20920162">
            <a:off x="5562600" y="4191000"/>
            <a:ext cx="962025" cy="228600"/>
          </a:xfrm>
          <a:prstGeom prst="rightArrow">
            <a:avLst>
              <a:gd name="adj1" fmla="val 33417"/>
              <a:gd name="adj2" fmla="val 10557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9485" name="Picture 2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58000" y="3962400"/>
            <a:ext cx="2209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67" grpId="0" animBg="1"/>
      <p:bldP spid="19468" grpId="0" animBg="1"/>
      <p:bldP spid="19469" grpId="0" animBg="1"/>
      <p:bldP spid="19471" grpId="0" animBg="1"/>
      <p:bldP spid="19472" grpId="0" animBg="1"/>
      <p:bldP spid="19477" grpId="0" animBg="1"/>
      <p:bldP spid="1948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7213" y="381000"/>
            <a:ext cx="4395787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"/>
            <a:ext cx="226695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2711" name="AutoShape 7"/>
          <p:cNvSpPr>
            <a:spLocks noChangeArrowheads="1"/>
          </p:cNvSpPr>
          <p:nvPr/>
        </p:nvSpPr>
        <p:spPr bwMode="auto">
          <a:xfrm>
            <a:off x="2833688" y="3657600"/>
            <a:ext cx="1204912" cy="228600"/>
          </a:xfrm>
          <a:prstGeom prst="rightArrow">
            <a:avLst>
              <a:gd name="adj1" fmla="val 50000"/>
              <a:gd name="adj2" fmla="val 1317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Manufacturers sell the new recycled products to stores.</a:t>
            </a:r>
            <a:endParaRPr lang="en-US" dirty="0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6096000" y="3781425"/>
          <a:ext cx="2895600" cy="2390775"/>
        </p:xfrm>
        <a:graphic>
          <a:graphicData uri="http://schemas.openxmlformats.org/presentationml/2006/ole">
            <p:oleObj spid="_x0000_s9222" name="Clip" r:id="rId5" imgW="1693800" imgH="1398600" progId="MS_ClipArt_Gallery.2">
              <p:embed/>
            </p:oleObj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76200" y="914400"/>
          <a:ext cx="5943600" cy="5426075"/>
        </p:xfrm>
        <a:graphic>
          <a:graphicData uri="http://schemas.openxmlformats.org/presentationml/2006/ole">
            <p:oleObj spid="_x0000_s9224" name="Clip" r:id="rId6" imgW="1485360" imgH="1356480" progId="MS_ClipArt_Gallery.2">
              <p:embed/>
            </p:oleObj>
          </a:graphicData>
        </a:graphic>
      </p:graphicFrame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458200" cy="10668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We buy the new products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at the store.</a:t>
            </a:r>
            <a:r>
              <a:rPr lang="en-US" dirty="0"/>
              <a:t> </a:t>
            </a:r>
          </a:p>
        </p:txBody>
      </p:sp>
      <p:pic>
        <p:nvPicPr>
          <p:cNvPr id="10246" name="Picture 6" descr="C:\Documents and Settings\admin\My Documents\Public Education\Module Pictures\Grocery Store Shopping\MVC-004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295400"/>
            <a:ext cx="4572000" cy="4267200"/>
          </a:xfrm>
          <a:prstGeom prst="rect">
            <a:avLst/>
          </a:prstGeom>
          <a:noFill/>
        </p:spPr>
      </p:pic>
      <p:pic>
        <p:nvPicPr>
          <p:cNvPr id="10247" name="Picture 7" descr="C:\Documents and Settings\admin\My Documents\Public Education\Module Pictures\Grocery Store Shopping\MVC-002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2133600"/>
            <a:ext cx="4343400" cy="3962400"/>
          </a:xfrm>
          <a:prstGeom prst="rect">
            <a:avLst/>
          </a:prstGeom>
          <a:noFill/>
        </p:spPr>
      </p:pic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The Recycling Symbol</a:t>
            </a:r>
            <a:endParaRPr lang="en-US" dirty="0"/>
          </a:p>
        </p:txBody>
      </p:sp>
      <p:graphicFrame>
        <p:nvGraphicFramePr>
          <p:cNvPr id="94208" name="Object 0"/>
          <p:cNvGraphicFramePr>
            <a:graphicFrameLocks noChangeAspect="1"/>
          </p:cNvGraphicFramePr>
          <p:nvPr/>
        </p:nvGraphicFramePr>
        <p:xfrm>
          <a:off x="660400" y="1447800"/>
          <a:ext cx="2997200" cy="3048000"/>
        </p:xfrm>
        <a:graphic>
          <a:graphicData uri="http://schemas.openxmlformats.org/presentationml/2006/ole">
            <p:oleObj spid="_x0000_s94208" name="Clip" r:id="rId4" imgW="1731600" imgH="1761840" progId="MS_ClipArt_Gallery.2">
              <p:embed/>
            </p:oleObj>
          </a:graphicData>
        </a:graphic>
      </p:graphicFrame>
      <p:graphicFrame>
        <p:nvGraphicFramePr>
          <p:cNvPr id="94209" name="Object 1"/>
          <p:cNvGraphicFramePr>
            <a:graphicFrameLocks noChangeAspect="1"/>
          </p:cNvGraphicFramePr>
          <p:nvPr/>
        </p:nvGraphicFramePr>
        <p:xfrm>
          <a:off x="5259388" y="762000"/>
          <a:ext cx="3275012" cy="3657600"/>
        </p:xfrm>
        <a:graphic>
          <a:graphicData uri="http://schemas.openxmlformats.org/presentationml/2006/ole">
            <p:oleObj spid="_x0000_s94209" name="Clip" r:id="rId5" imgW="473040" imgH="528840" progId="MS_ClipArt_Gallery.2">
              <p:embed/>
            </p:oleObj>
          </a:graphicData>
        </a:graphic>
      </p:graphicFrame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304800" y="4876800"/>
            <a:ext cx="3657600" cy="9112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omic Sans MS" pitchFamily="66" charset="0"/>
              </a:rPr>
              <a:t>The product or packaging 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latin typeface="Comic Sans MS" pitchFamily="66" charset="0"/>
              </a:rPr>
              <a:t>is recyclable</a:t>
            </a:r>
            <a:endParaRPr lang="en-US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4953000" y="4876800"/>
            <a:ext cx="3962400" cy="9112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omic Sans MS" pitchFamily="66" charset="0"/>
              </a:rPr>
              <a:t>The product or packaging is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latin typeface="Comic Sans MS" pitchFamily="66" charset="0"/>
              </a:rPr>
              <a:t>made from recycled material</a:t>
            </a:r>
            <a:endParaRPr lang="en-US" dirty="0"/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1371600" y="4343400"/>
            <a:ext cx="1828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i="1" dirty="0">
                <a:solidFill>
                  <a:srgbClr val="6600FF"/>
                </a:solidFill>
              </a:rPr>
              <a:t>means</a:t>
            </a:r>
            <a:endParaRPr lang="en-US" b="1" dirty="0"/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6248400" y="4343400"/>
            <a:ext cx="1981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i="1" dirty="0">
                <a:solidFill>
                  <a:srgbClr val="6600FF"/>
                </a:solidFill>
              </a:rPr>
              <a:t>means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4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4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autoUpdateAnimBg="0"/>
      <p:bldP spid="86021" grpId="0" animBg="1" autoUpdateAnimBg="0"/>
      <p:bldP spid="86022" grpId="0" animBg="1" autoUpdateAnimBg="0"/>
      <p:bldP spid="86023" grpId="0" autoUpdateAnimBg="0"/>
      <p:bldP spid="86024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9144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We use the things we buy,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and then we...</a:t>
            </a:r>
            <a:endParaRPr lang="en-US" dirty="0"/>
          </a:p>
        </p:txBody>
      </p:sp>
      <p:pic>
        <p:nvPicPr>
          <p:cNvPr id="11268" name="Picture 4" descr="C:\Documents and Settings\admin\My Documents\Public Education\Module Pictures\MVC-002Rand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295400"/>
            <a:ext cx="7391400" cy="5372100"/>
          </a:xfrm>
          <a:prstGeom prst="rect">
            <a:avLst/>
          </a:prstGeo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305800" cy="1143000"/>
          </a:xfrm>
        </p:spPr>
        <p:txBody>
          <a:bodyPr/>
          <a:lstStyle/>
          <a:p>
            <a:pPr algn="r"/>
            <a:r>
              <a:rPr lang="en-US" b="1" dirty="0">
                <a:solidFill>
                  <a:srgbClr val="6600FF"/>
                </a:solidFill>
                <a:latin typeface="Comic Sans MS" pitchFamily="66" charset="0"/>
              </a:rPr>
              <a:t>Recycle again!</a:t>
            </a:r>
            <a:endParaRPr lang="en-US" dirty="0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533400" y="1817688"/>
          <a:ext cx="990600" cy="944562"/>
        </p:xfrm>
        <a:graphic>
          <a:graphicData uri="http://schemas.openxmlformats.org/presentationml/2006/ole">
            <p:oleObj spid="_x0000_s18435" name="Clip" r:id="rId5" imgW="920880" imgH="879120" progId="MS_ClipArt_Gallery.2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457200" y="2743200"/>
          <a:ext cx="1295400" cy="3933825"/>
        </p:xfrm>
        <a:graphic>
          <a:graphicData uri="http://schemas.openxmlformats.org/presentationml/2006/ole">
            <p:oleObj spid="_x0000_s18436" name="Clip" r:id="rId6" imgW="1295640" imgH="3934080" progId="MS_ClipArt_Gallery.2">
              <p:embed/>
            </p:oleObj>
          </a:graphicData>
        </a:graphic>
      </p:graphicFrame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2971800" y="304800"/>
          <a:ext cx="2057400" cy="1970088"/>
        </p:xfrm>
        <a:graphic>
          <a:graphicData uri="http://schemas.openxmlformats.org/presentationml/2006/ole">
            <p:oleObj spid="_x0000_s18438" name="Clip" r:id="rId7" imgW="919440" imgH="879480" progId="MS_ClipArt_Gallery.2">
              <p:embed/>
            </p:oleObj>
          </a:graphicData>
        </a:graphic>
      </p:graphicFrame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1447800" y="838200"/>
          <a:ext cx="1143000" cy="1093788"/>
        </p:xfrm>
        <a:graphic>
          <a:graphicData uri="http://schemas.openxmlformats.org/presentationml/2006/ole">
            <p:oleObj spid="_x0000_s18439" name="Clip" r:id="rId8" imgW="919440" imgH="879480" progId="MS_ClipArt_Gallery.2">
              <p:embed/>
            </p:oleObj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1981200" y="2057400"/>
          <a:ext cx="1295400" cy="1239838"/>
        </p:xfrm>
        <a:graphic>
          <a:graphicData uri="http://schemas.openxmlformats.org/presentationml/2006/ole">
            <p:oleObj spid="_x0000_s18440" name="Clip" r:id="rId9" imgW="919440" imgH="879480" progId="MS_ClipArt_Gallery.2">
              <p:embed/>
            </p:oleObj>
          </a:graphicData>
        </a:graphic>
      </p:graphicFrame>
      <p:pic>
        <p:nvPicPr>
          <p:cNvPr id="18441" name="Picture 9" descr="C:\Documents and Settings\admin\My Documents\Public Education\Module Pictures\MVC-006RandyRecycling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38600" y="2514600"/>
            <a:ext cx="4953000" cy="3657600"/>
          </a:xfrm>
          <a:prstGeom prst="rect">
            <a:avLst/>
          </a:prstGeom>
          <a:noFill/>
        </p:spPr>
      </p:pic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6600FF"/>
                </a:solidFill>
                <a:latin typeface="Comic Sans MS" pitchFamily="66" charset="0"/>
              </a:rPr>
              <a:t>So why should you recycle?</a:t>
            </a:r>
            <a:endParaRPr lang="en-US" dirty="0"/>
          </a:p>
        </p:txBody>
      </p:sp>
      <p:graphicFrame>
        <p:nvGraphicFramePr>
          <p:cNvPr id="39940" name="Object 1028"/>
          <p:cNvGraphicFramePr>
            <a:graphicFrameLocks noChangeAspect="1"/>
          </p:cNvGraphicFramePr>
          <p:nvPr/>
        </p:nvGraphicFramePr>
        <p:xfrm>
          <a:off x="3429000" y="1905000"/>
          <a:ext cx="2089150" cy="4495800"/>
        </p:xfrm>
        <a:graphic>
          <a:graphicData uri="http://schemas.openxmlformats.org/presentationml/2006/ole">
            <p:oleObj spid="_x0000_s39940" name="Clip" r:id="rId4" imgW="1857600" imgH="3995640" progId="MS_ClipArt_Gallery.2">
              <p:embed/>
            </p:oleObj>
          </a:graphicData>
        </a:graphic>
      </p:graphicFrame>
      <p:sp>
        <p:nvSpPr>
          <p:cNvPr id="39941" name="Text Box 1029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772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Recycling helps conserve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natural resources.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7772400" cy="4495800"/>
          </a:xfrm>
        </p:spPr>
        <p:txBody>
          <a:bodyPr/>
          <a:lstStyle/>
          <a:p>
            <a:r>
              <a:rPr lang="en-US" dirty="0">
                <a:solidFill>
                  <a:srgbClr val="9933FF"/>
                </a:solidFill>
                <a:latin typeface="Comic Sans MS" pitchFamily="66" charset="0"/>
              </a:rPr>
              <a:t>Natural resources are…</a:t>
            </a:r>
            <a:endParaRPr lang="en-US" dirty="0">
              <a:latin typeface="Comic Sans MS" pitchFamily="66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Comic Sans MS" pitchFamily="66" charset="0"/>
              </a:rPr>
              <a:t>Water</a:t>
            </a:r>
            <a:endParaRPr lang="en-US" dirty="0">
              <a:solidFill>
                <a:srgbClr val="FF00FF"/>
              </a:solidFill>
              <a:latin typeface="Comic Sans MS" pitchFamily="66" charset="0"/>
            </a:endParaRPr>
          </a:p>
          <a:p>
            <a:pPr lvl="1"/>
            <a:r>
              <a:rPr lang="en-US" dirty="0">
                <a:solidFill>
                  <a:srgbClr val="663300"/>
                </a:solidFill>
                <a:latin typeface="Comic Sans MS" pitchFamily="66" charset="0"/>
              </a:rPr>
              <a:t>Land</a:t>
            </a:r>
          </a:p>
          <a:p>
            <a:pPr lvl="1"/>
            <a:r>
              <a:rPr lang="en-US" dirty="0">
                <a:solidFill>
                  <a:srgbClr val="008000"/>
                </a:solidFill>
                <a:latin typeface="Comic Sans MS" pitchFamily="66" charset="0"/>
              </a:rPr>
              <a:t>Forests</a:t>
            </a:r>
            <a:endParaRPr lang="en-US" dirty="0">
              <a:solidFill>
                <a:srgbClr val="663300"/>
              </a:solidFill>
              <a:latin typeface="Comic Sans MS" pitchFamily="66" charset="0"/>
            </a:endParaRPr>
          </a:p>
          <a:p>
            <a:pPr lvl="1"/>
            <a:r>
              <a:rPr lang="en-US" dirty="0">
                <a:solidFill>
                  <a:srgbClr val="FF9900"/>
                </a:solidFill>
                <a:latin typeface="Comic Sans MS" pitchFamily="66" charset="0"/>
              </a:rPr>
              <a:t>Minerals</a:t>
            </a:r>
            <a:endParaRPr lang="en-US" dirty="0">
              <a:solidFill>
                <a:srgbClr val="00FF00"/>
              </a:solidFill>
              <a:latin typeface="Comic Sans MS" pitchFamily="66" charset="0"/>
            </a:endParaRPr>
          </a:p>
          <a:p>
            <a:pPr lvl="1"/>
            <a:r>
              <a:rPr lang="en-US" dirty="0">
                <a:latin typeface="Comic Sans MS" pitchFamily="66" charset="0"/>
              </a:rPr>
              <a:t>Fossil fuels</a:t>
            </a:r>
            <a:endParaRPr lang="en-US" dirty="0">
              <a:solidFill>
                <a:srgbClr val="FF00FF"/>
              </a:solidFill>
              <a:latin typeface="Comic Sans MS" pitchFamily="66" charset="0"/>
            </a:endParaRPr>
          </a:p>
          <a:p>
            <a:pPr lvl="1"/>
            <a:endParaRPr lang="en-US" dirty="0">
              <a:solidFill>
                <a:srgbClr val="0000FF"/>
              </a:solidFill>
              <a:latin typeface="Comic Sans MS" pitchFamily="66" charset="0"/>
            </a:endParaRPr>
          </a:p>
        </p:txBody>
      </p:sp>
      <p:graphicFrame>
        <p:nvGraphicFramePr>
          <p:cNvPr id="21518" name="Object 14"/>
          <p:cNvGraphicFramePr>
            <a:graphicFrameLocks noChangeAspect="1"/>
          </p:cNvGraphicFramePr>
          <p:nvPr/>
        </p:nvGraphicFramePr>
        <p:xfrm>
          <a:off x="3124200" y="2514600"/>
          <a:ext cx="5867400" cy="4138613"/>
        </p:xfrm>
        <a:graphic>
          <a:graphicData uri="http://schemas.openxmlformats.org/presentationml/2006/ole">
            <p:oleObj spid="_x0000_s21518" name="Clip" r:id="rId5" imgW="4572396" imgH="2986667" progId="MS_ClipArt_Gallery.2">
              <p:embed/>
            </p:oleObj>
          </a:graphicData>
        </a:graphic>
      </p:graphicFrame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Aluminum cans may be recycled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back into new aluminum cans.</a:t>
            </a:r>
            <a:endParaRPr lang="en-US" dirty="0"/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5105400"/>
            <a:ext cx="365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5105400"/>
            <a:ext cx="365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191000"/>
            <a:ext cx="365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5105400"/>
            <a:ext cx="365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5105400"/>
            <a:ext cx="365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4191000"/>
            <a:ext cx="365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3276600"/>
            <a:ext cx="365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4191000"/>
            <a:ext cx="365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2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3276600"/>
            <a:ext cx="365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4384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51054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7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51054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8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51054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9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32766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0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41910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1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41910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2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41910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3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6200" y="51054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64" name="Line 24"/>
          <p:cNvSpPr>
            <a:spLocks noChangeShapeType="1"/>
          </p:cNvSpPr>
          <p:nvPr/>
        </p:nvSpPr>
        <p:spPr bwMode="auto">
          <a:xfrm>
            <a:off x="990600" y="6096000"/>
            <a:ext cx="731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1465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32766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6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4384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68" name="AutoShape 28"/>
          <p:cNvSpPr>
            <a:spLocks noChangeArrowheads="1"/>
          </p:cNvSpPr>
          <p:nvPr/>
        </p:nvSpPr>
        <p:spPr bwMode="auto">
          <a:xfrm>
            <a:off x="4038600" y="4267200"/>
            <a:ext cx="1371600" cy="228600"/>
          </a:xfrm>
          <a:prstGeom prst="rightArrow">
            <a:avLst>
              <a:gd name="adj1" fmla="val 50000"/>
              <a:gd name="adj2" fmla="val 1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469" name="Text Box 29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52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autoUpdateAnimBg="0"/>
      <p:bldP spid="6146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534400" cy="18288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If we don’t recycle aluminum cans,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we must dig minerals from the earth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to make new aluminum cans.</a:t>
            </a:r>
            <a:endParaRPr lang="en-US" dirty="0"/>
          </a:p>
        </p:txBody>
      </p:sp>
      <p:graphicFrame>
        <p:nvGraphicFramePr>
          <p:cNvPr id="75779" name="Object 3"/>
          <p:cNvGraphicFramePr>
            <a:graphicFrameLocks noChangeAspect="1"/>
          </p:cNvGraphicFramePr>
          <p:nvPr/>
        </p:nvGraphicFramePr>
        <p:xfrm>
          <a:off x="228600" y="2438400"/>
          <a:ext cx="5334000" cy="3992563"/>
        </p:xfrm>
        <a:graphic>
          <a:graphicData uri="http://schemas.openxmlformats.org/presentationml/2006/ole">
            <p:oleObj spid="_x0000_s75779" name="Slide" r:id="rId5" imgW="2859999" imgH="2141159" progId="PowerPoint.Slide.8">
              <p:embed/>
            </p:oleObj>
          </a:graphicData>
        </a:graphic>
      </p:graphicFrame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27432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35814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5814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44958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4958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44958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05800" y="54102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7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96200" y="54102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6600" y="54102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9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5410200"/>
            <a:ext cx="38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790" name="AutoShape 14"/>
          <p:cNvSpPr>
            <a:spLocks noChangeArrowheads="1"/>
          </p:cNvSpPr>
          <p:nvPr/>
        </p:nvSpPr>
        <p:spPr bwMode="auto">
          <a:xfrm>
            <a:off x="5715000" y="4572000"/>
            <a:ext cx="838200" cy="228600"/>
          </a:xfrm>
          <a:prstGeom prst="rightArrow">
            <a:avLst>
              <a:gd name="adj1" fmla="val 50000"/>
              <a:gd name="adj2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5791" name="Text Box 15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29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 autoUpdateAnimBg="0"/>
      <p:bldP spid="7579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610600" cy="7620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Recycling helps prevent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the loss of wildlife habitat.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endParaRPr lang="en-US" dirty="0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1676400" y="3886200"/>
          <a:ext cx="1371600" cy="681038"/>
        </p:xfrm>
        <a:graphic>
          <a:graphicData uri="http://schemas.openxmlformats.org/presentationml/2006/ole">
            <p:oleObj spid="_x0000_s16389" name="Clip" r:id="rId5" imgW="1408680" imgH="697320" progId="MS_ClipArt_Gallery.2">
              <p:embed/>
            </p:oleObj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1905000" y="4572000"/>
          <a:ext cx="1524000" cy="914400"/>
        </p:xfrm>
        <a:graphic>
          <a:graphicData uri="http://schemas.openxmlformats.org/presentationml/2006/ole">
            <p:oleObj spid="_x0000_s16390" name="Clip" r:id="rId6" imgW="1408680" imgH="697320" progId="MS_ClipArt_Gallery.2">
              <p:embed/>
            </p:oleObj>
          </a:graphicData>
        </a:graphic>
      </p:graphicFrame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533400" y="3513138"/>
          <a:ext cx="1219200" cy="601662"/>
        </p:xfrm>
        <a:graphic>
          <a:graphicData uri="http://schemas.openxmlformats.org/presentationml/2006/ole">
            <p:oleObj spid="_x0000_s16393" name="Clip" r:id="rId7" imgW="1408680" imgH="697320" progId="MS_ClipArt_Gallery.2">
              <p:embed/>
            </p:oleObj>
          </a:graphicData>
        </a:graphic>
      </p:graphicFrame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2057400" y="1600200"/>
          <a:ext cx="685800" cy="338138"/>
        </p:xfrm>
        <a:graphic>
          <a:graphicData uri="http://schemas.openxmlformats.org/presentationml/2006/ole">
            <p:oleObj spid="_x0000_s16394" name="Clip" r:id="rId8" imgW="1408680" imgH="697320" progId="MS_ClipArt_Gallery.2">
              <p:embed/>
            </p:oleObj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2590800" y="5638800"/>
          <a:ext cx="2286000" cy="1130300"/>
        </p:xfrm>
        <a:graphic>
          <a:graphicData uri="http://schemas.openxmlformats.org/presentationml/2006/ole">
            <p:oleObj spid="_x0000_s16395" name="Clip" r:id="rId9" imgW="1408680" imgH="697320" progId="MS_ClipArt_Gallery.2">
              <p:embed/>
            </p:oleObj>
          </a:graphicData>
        </a:graphic>
      </p:graphicFrame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152400" y="5334000"/>
          <a:ext cx="2362200" cy="1244600"/>
        </p:xfrm>
        <a:graphic>
          <a:graphicData uri="http://schemas.openxmlformats.org/presentationml/2006/ole">
            <p:oleObj spid="_x0000_s16396" name="Clip" r:id="rId10" imgW="1408680" imgH="697320" progId="MS_ClipArt_Gallery.2">
              <p:embed/>
            </p:oleObj>
          </a:graphicData>
        </a:graphic>
      </p:graphicFrame>
      <p:graphicFrame>
        <p:nvGraphicFramePr>
          <p:cNvPr id="16402" name="Object 18"/>
          <p:cNvGraphicFramePr>
            <a:graphicFrameLocks noChangeAspect="1"/>
          </p:cNvGraphicFramePr>
          <p:nvPr/>
        </p:nvGraphicFramePr>
        <p:xfrm>
          <a:off x="3505200" y="1295400"/>
          <a:ext cx="5486400" cy="4276725"/>
        </p:xfrm>
        <a:graphic>
          <a:graphicData uri="http://schemas.openxmlformats.org/presentationml/2006/ole">
            <p:oleObj spid="_x0000_s16402" name="Clip" r:id="rId11" imgW="4572396" imgH="3032381" progId="MS_ClipArt_Gallery.2">
              <p:embed/>
            </p:oleObj>
          </a:graphicData>
        </a:graphic>
      </p:graphicFrame>
      <p:graphicFrame>
        <p:nvGraphicFramePr>
          <p:cNvPr id="16404" name="Object 20"/>
          <p:cNvGraphicFramePr>
            <a:graphicFrameLocks noChangeAspect="1"/>
          </p:cNvGraphicFramePr>
          <p:nvPr/>
        </p:nvGraphicFramePr>
        <p:xfrm>
          <a:off x="228600" y="2978150"/>
          <a:ext cx="914400" cy="450850"/>
        </p:xfrm>
        <a:graphic>
          <a:graphicData uri="http://schemas.openxmlformats.org/presentationml/2006/ole">
            <p:oleObj spid="_x0000_s16404" name="Clip" r:id="rId12" imgW="1408680" imgH="697320" progId="MS_ClipArt_Gallery.2">
              <p:embed/>
            </p:oleObj>
          </a:graphicData>
        </a:graphic>
      </p:graphicFrame>
      <p:graphicFrame>
        <p:nvGraphicFramePr>
          <p:cNvPr id="16405" name="Object 21"/>
          <p:cNvGraphicFramePr>
            <a:graphicFrameLocks noChangeAspect="1"/>
          </p:cNvGraphicFramePr>
          <p:nvPr/>
        </p:nvGraphicFramePr>
        <p:xfrm>
          <a:off x="76200" y="4267200"/>
          <a:ext cx="1524000" cy="914400"/>
        </p:xfrm>
        <a:graphic>
          <a:graphicData uri="http://schemas.openxmlformats.org/presentationml/2006/ole">
            <p:oleObj spid="_x0000_s16405" name="Clip" r:id="rId13" imgW="1408680" imgH="697320" progId="MS_ClipArt_Gallery.2">
              <p:embed/>
            </p:oleObj>
          </a:graphicData>
        </a:graphic>
      </p:graphicFrame>
      <p:graphicFrame>
        <p:nvGraphicFramePr>
          <p:cNvPr id="16406" name="Object 22"/>
          <p:cNvGraphicFramePr>
            <a:graphicFrameLocks noChangeAspect="1"/>
          </p:cNvGraphicFramePr>
          <p:nvPr/>
        </p:nvGraphicFramePr>
        <p:xfrm>
          <a:off x="1752600" y="2667000"/>
          <a:ext cx="1066800" cy="527050"/>
        </p:xfrm>
        <a:graphic>
          <a:graphicData uri="http://schemas.openxmlformats.org/presentationml/2006/ole">
            <p:oleObj spid="_x0000_s16406" name="Clip" r:id="rId14" imgW="1408680" imgH="697320" progId="MS_ClipArt_Gallery.2">
              <p:embed/>
            </p:oleObj>
          </a:graphicData>
        </a:graphic>
      </p:graphicFrame>
      <p:graphicFrame>
        <p:nvGraphicFramePr>
          <p:cNvPr id="16409" name="Object 25"/>
          <p:cNvGraphicFramePr>
            <a:graphicFrameLocks noChangeAspect="1"/>
          </p:cNvGraphicFramePr>
          <p:nvPr/>
        </p:nvGraphicFramePr>
        <p:xfrm>
          <a:off x="2133600" y="3276600"/>
          <a:ext cx="1143000" cy="565150"/>
        </p:xfrm>
        <a:graphic>
          <a:graphicData uri="http://schemas.openxmlformats.org/presentationml/2006/ole">
            <p:oleObj spid="_x0000_s16409" name="Clip" r:id="rId15" imgW="1408680" imgH="697320" progId="MS_ClipArt_Gallery.2">
              <p:embed/>
            </p:oleObj>
          </a:graphicData>
        </a:graphic>
      </p:graphicFrame>
      <p:graphicFrame>
        <p:nvGraphicFramePr>
          <p:cNvPr id="16410" name="Object 26"/>
          <p:cNvGraphicFramePr>
            <a:graphicFrameLocks noChangeAspect="1"/>
          </p:cNvGraphicFramePr>
          <p:nvPr/>
        </p:nvGraphicFramePr>
        <p:xfrm>
          <a:off x="152400" y="2057400"/>
          <a:ext cx="685800" cy="338138"/>
        </p:xfrm>
        <a:graphic>
          <a:graphicData uri="http://schemas.openxmlformats.org/presentationml/2006/ole">
            <p:oleObj spid="_x0000_s16410" name="Clip" r:id="rId16" imgW="1408680" imgH="697320" progId="MS_ClipArt_Gallery.2">
              <p:embed/>
            </p:oleObj>
          </a:graphicData>
        </a:graphic>
      </p:graphicFrame>
      <p:graphicFrame>
        <p:nvGraphicFramePr>
          <p:cNvPr id="16415" name="Object 31"/>
          <p:cNvGraphicFramePr>
            <a:graphicFrameLocks noChangeAspect="1"/>
          </p:cNvGraphicFramePr>
          <p:nvPr/>
        </p:nvGraphicFramePr>
        <p:xfrm>
          <a:off x="2514600" y="2101850"/>
          <a:ext cx="838200" cy="412750"/>
        </p:xfrm>
        <a:graphic>
          <a:graphicData uri="http://schemas.openxmlformats.org/presentationml/2006/ole">
            <p:oleObj spid="_x0000_s16415" name="Clip" r:id="rId17" imgW="1408680" imgH="697320" progId="MS_ClipArt_Gallery.2">
              <p:embed/>
            </p:oleObj>
          </a:graphicData>
        </a:graphic>
      </p:graphicFrame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30</a:t>
            </a:r>
          </a:p>
        </p:txBody>
      </p:sp>
      <p:graphicFrame>
        <p:nvGraphicFramePr>
          <p:cNvPr id="16417" name="Object 33"/>
          <p:cNvGraphicFramePr>
            <a:graphicFrameLocks noChangeAspect="1"/>
          </p:cNvGraphicFramePr>
          <p:nvPr/>
        </p:nvGraphicFramePr>
        <p:xfrm>
          <a:off x="838200" y="2362200"/>
          <a:ext cx="914400" cy="527050"/>
        </p:xfrm>
        <a:graphic>
          <a:graphicData uri="http://schemas.openxmlformats.org/presentationml/2006/ole">
            <p:oleObj spid="_x0000_s16417" name="Clip" r:id="rId18" imgW="1408680" imgH="697320" progId="MS_ClipArt_Gallery.2">
              <p:embed/>
            </p:oleObj>
          </a:graphicData>
        </a:graphic>
      </p:graphicFrame>
      <p:graphicFrame>
        <p:nvGraphicFramePr>
          <p:cNvPr id="16418" name="Object 34"/>
          <p:cNvGraphicFramePr>
            <a:graphicFrameLocks noChangeAspect="1"/>
          </p:cNvGraphicFramePr>
          <p:nvPr/>
        </p:nvGraphicFramePr>
        <p:xfrm>
          <a:off x="1676400" y="2024063"/>
          <a:ext cx="685800" cy="414337"/>
        </p:xfrm>
        <a:graphic>
          <a:graphicData uri="http://schemas.openxmlformats.org/presentationml/2006/ole">
            <p:oleObj spid="_x0000_s16418" name="Clip" r:id="rId19" imgW="1408680" imgH="697320" progId="MS_ClipArt_Gallery.2">
              <p:embed/>
            </p:oleObj>
          </a:graphicData>
        </a:graphic>
      </p:graphicFrame>
      <p:graphicFrame>
        <p:nvGraphicFramePr>
          <p:cNvPr id="16419" name="Object 35"/>
          <p:cNvGraphicFramePr>
            <a:graphicFrameLocks noChangeAspect="1"/>
          </p:cNvGraphicFramePr>
          <p:nvPr/>
        </p:nvGraphicFramePr>
        <p:xfrm>
          <a:off x="914400" y="1752600"/>
          <a:ext cx="685800" cy="338138"/>
        </p:xfrm>
        <a:graphic>
          <a:graphicData uri="http://schemas.openxmlformats.org/presentationml/2006/ole">
            <p:oleObj spid="_x0000_s16419" name="Clip" r:id="rId20" imgW="1408680" imgH="697320" progId="MS_ClipArt_Gallery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01000" cy="10668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We can recycle paper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to make new paper.</a:t>
            </a:r>
            <a:r>
              <a:rPr lang="en-US" dirty="0">
                <a:solidFill>
                  <a:srgbClr val="6600FF"/>
                </a:solidFill>
                <a:latin typeface="Comic Sans MS" pitchFamily="66" charset="0"/>
              </a:rPr>
              <a:t> 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778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676400"/>
            <a:ext cx="22415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7837" name="AutoShape 13"/>
          <p:cNvSpPr>
            <a:spLocks noChangeArrowheads="1"/>
          </p:cNvSpPr>
          <p:nvPr/>
        </p:nvSpPr>
        <p:spPr bwMode="auto">
          <a:xfrm>
            <a:off x="3276600" y="3886200"/>
            <a:ext cx="1066800" cy="228600"/>
          </a:xfrm>
          <a:prstGeom prst="rightArrow">
            <a:avLst>
              <a:gd name="adj1" fmla="val 50000"/>
              <a:gd name="adj2" fmla="val 1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7838" name="Text Box 14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31</a:t>
            </a:r>
          </a:p>
        </p:txBody>
      </p:sp>
      <p:pic>
        <p:nvPicPr>
          <p:cNvPr id="778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4419600"/>
            <a:ext cx="13811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40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2133600"/>
            <a:ext cx="22828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41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1219200"/>
            <a:ext cx="21812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77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7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utoUpdateAnimBg="0"/>
      <p:bldP spid="7783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001000" cy="9906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6600FF"/>
                </a:solidFill>
                <a:latin typeface="Comic Sans MS" pitchFamily="66" charset="0"/>
              </a:rPr>
              <a:t>Paper Facts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Paper is used in the US:</a:t>
            </a:r>
          </a:p>
          <a:p>
            <a:pPr lvl="1"/>
            <a:r>
              <a:rPr lang="en-US" dirty="0">
                <a:solidFill>
                  <a:srgbClr val="FF3399"/>
                </a:solidFill>
                <a:latin typeface="Comic Sans MS" pitchFamily="66" charset="0"/>
              </a:rPr>
              <a:t>t</a:t>
            </a:r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o print 23 billion newspapers,</a:t>
            </a:r>
          </a:p>
          <a:p>
            <a:pPr lvl="1"/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B</a:t>
            </a:r>
            <a:r>
              <a:rPr lang="en-US" dirty="0">
                <a:solidFill>
                  <a:srgbClr val="FF3399"/>
                </a:solidFill>
                <a:latin typeface="Comic Sans MS" pitchFamily="66" charset="0"/>
              </a:rPr>
              <a:t>illion</a:t>
            </a:r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s of books, &amp;</a:t>
            </a:r>
          </a:p>
          <a:p>
            <a:pPr lvl="1"/>
            <a:r>
              <a:rPr lang="en-US" dirty="0">
                <a:solidFill>
                  <a:srgbClr val="FF3399"/>
                </a:solidFill>
                <a:latin typeface="Comic Sans MS" pitchFamily="66" charset="0"/>
              </a:rPr>
              <a:t>340 </a:t>
            </a:r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million magazines.</a:t>
            </a:r>
          </a:p>
          <a:p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Where do you use paper?</a:t>
            </a:r>
          </a:p>
          <a:p>
            <a:pPr lvl="1"/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Packaging</a:t>
            </a:r>
          </a:p>
          <a:p>
            <a:pPr lvl="1"/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Notebook paper</a:t>
            </a:r>
          </a:p>
          <a:p>
            <a:pPr lvl="1"/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Paper money</a:t>
            </a:r>
          </a:p>
          <a:p>
            <a:pPr lvl="1"/>
            <a:r>
              <a:rPr lang="en-US" dirty="0" smtClean="0">
                <a:solidFill>
                  <a:srgbClr val="FF3399"/>
                </a:solidFill>
                <a:latin typeface="Comic Sans MS" pitchFamily="66" charset="0"/>
              </a:rPr>
              <a:t>Toilet Paper!</a:t>
            </a:r>
            <a:endParaRPr lang="en-US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32</a:t>
            </a:r>
            <a:endParaRPr lang="en-US" dirty="0"/>
          </a:p>
        </p:txBody>
      </p:sp>
      <p:pic>
        <p:nvPicPr>
          <p:cNvPr id="96260" name="Picture 4" descr="C:\Users\Owner\AppData\Local\Microsoft\Windows\Temporary Internet Files\Content.IE5\2ZYYOE7J\MCj0310816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838200"/>
            <a:ext cx="2269931" cy="1646237"/>
          </a:xfrm>
          <a:prstGeom prst="rect">
            <a:avLst/>
          </a:prstGeom>
          <a:noFill/>
        </p:spPr>
      </p:pic>
      <p:pic>
        <p:nvPicPr>
          <p:cNvPr id="96261" name="Picture 5" descr="C:\Users\Owner\AppData\Local\Microsoft\Windows\Temporary Internet Files\Content.IE5\WTAX88NB\MCj0431631000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2819400"/>
            <a:ext cx="1714500" cy="1714500"/>
          </a:xfrm>
          <a:prstGeom prst="rect">
            <a:avLst/>
          </a:prstGeom>
          <a:noFill/>
        </p:spPr>
      </p:pic>
      <p:pic>
        <p:nvPicPr>
          <p:cNvPr id="96262" name="Picture 6" descr="C:\Users\Owner\AppData\Local\Microsoft\Windows\Temporary Internet Files\Content.IE5\1TFMEU0N\MCj03710660000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4648200"/>
            <a:ext cx="1630362" cy="1331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uiExpand="1" build="p" bldLvl="2" autoUpdateAnimBg="0" advAuto="100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-76200" y="152400"/>
            <a:ext cx="9372600" cy="14478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If we don’t recycle paper,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more trees must be used to make new paper. 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Trees provide habitat for animals.</a:t>
            </a:r>
            <a:r>
              <a:rPr lang="en-US" sz="4000" dirty="0">
                <a:solidFill>
                  <a:srgbClr val="6600FF"/>
                </a:solidFill>
                <a:latin typeface="Comic Sans MS" pitchFamily="66" charset="0"/>
              </a:rPr>
              <a:t> </a:t>
            </a:r>
            <a:endParaRPr lang="en-US" dirty="0"/>
          </a:p>
        </p:txBody>
      </p:sp>
      <p:sp>
        <p:nvSpPr>
          <p:cNvPr id="76805" name="Text Box 1029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33</a:t>
            </a:r>
            <a:endParaRPr lang="en-US" dirty="0"/>
          </a:p>
        </p:txBody>
      </p:sp>
      <p:pic>
        <p:nvPicPr>
          <p:cNvPr id="76806" name="Picture 10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828800"/>
            <a:ext cx="323691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8" name="Picture 103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2438400"/>
            <a:ext cx="2286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6810" name="Text Box 1034"/>
          <p:cNvSpPr txBox="1">
            <a:spLocks noChangeArrowheads="1"/>
          </p:cNvSpPr>
          <p:nvPr/>
        </p:nvSpPr>
        <p:spPr bwMode="auto">
          <a:xfrm>
            <a:off x="990600" y="4267200"/>
            <a:ext cx="9906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/>
              <a:t>TRASH</a:t>
            </a:r>
            <a:endParaRPr lang="en-US" sz="1400" b="1" dirty="0"/>
          </a:p>
        </p:txBody>
      </p:sp>
      <p:sp>
        <p:nvSpPr>
          <p:cNvPr id="76811" name="AutoShape 1035"/>
          <p:cNvSpPr>
            <a:spLocks noChangeArrowheads="1"/>
          </p:cNvSpPr>
          <p:nvPr/>
        </p:nvSpPr>
        <p:spPr bwMode="auto">
          <a:xfrm>
            <a:off x="3657600" y="4038600"/>
            <a:ext cx="1066800" cy="228600"/>
          </a:xfrm>
          <a:prstGeom prst="rightArrow">
            <a:avLst>
              <a:gd name="adj1" fmla="val 50000"/>
              <a:gd name="adj2" fmla="val 1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27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autoUpdateAnimBg="0"/>
      <p:bldP spid="768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001000" cy="990600"/>
          </a:xfrm>
        </p:spPr>
        <p:txBody>
          <a:bodyPr/>
          <a:lstStyle/>
          <a:p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Recycling helps protect </a:t>
            </a:r>
            <a:b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</a:br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our environment.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91000"/>
          </a:xfrm>
        </p:spPr>
        <p:txBody>
          <a:bodyPr/>
          <a:lstStyle/>
          <a:p>
            <a:r>
              <a:rPr lang="en-US" dirty="0">
                <a:solidFill>
                  <a:srgbClr val="FF3399"/>
                </a:solidFill>
                <a:latin typeface="Comic Sans MS" pitchFamily="66" charset="0"/>
              </a:rPr>
              <a:t>How?</a:t>
            </a:r>
            <a:endParaRPr lang="en-US" dirty="0">
              <a:latin typeface="Comic Sans MS" pitchFamily="66" charset="0"/>
            </a:endParaRPr>
          </a:p>
          <a:p>
            <a:pPr lvl="1"/>
            <a:r>
              <a:rPr lang="en-US" dirty="0">
                <a:solidFill>
                  <a:srgbClr val="00CC00"/>
                </a:solidFill>
                <a:latin typeface="Comic Sans MS" pitchFamily="66" charset="0"/>
              </a:rPr>
              <a:t>Recycling prevents pollution.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95232" name="Object 0"/>
          <p:cNvGraphicFramePr>
            <a:graphicFrameLocks noChangeAspect="1"/>
          </p:cNvGraphicFramePr>
          <p:nvPr/>
        </p:nvGraphicFramePr>
        <p:xfrm>
          <a:off x="4724400" y="3429000"/>
          <a:ext cx="4114800" cy="2803525"/>
        </p:xfrm>
        <a:graphic>
          <a:graphicData uri="http://schemas.openxmlformats.org/presentationml/2006/ole">
            <p:oleObj spid="_x0000_s95232" name="Clip" r:id="rId5" imgW="4671000" imgH="3183480" progId="MS_ClipArt_Gallery.2">
              <p:embed/>
            </p:oleObj>
          </a:graphicData>
        </a:graphic>
      </p:graphicFrame>
      <p:graphicFrame>
        <p:nvGraphicFramePr>
          <p:cNvPr id="95233" name="Object 1"/>
          <p:cNvGraphicFramePr>
            <a:graphicFrameLocks noChangeAspect="1"/>
          </p:cNvGraphicFramePr>
          <p:nvPr/>
        </p:nvGraphicFramePr>
        <p:xfrm>
          <a:off x="381000" y="3190875"/>
          <a:ext cx="3810000" cy="3133725"/>
        </p:xfrm>
        <a:graphic>
          <a:graphicData uri="http://schemas.openxmlformats.org/presentationml/2006/ole">
            <p:oleObj spid="_x0000_s95233" name="Clip" r:id="rId6" imgW="4215600" imgH="3468960" progId="MS_ClipArt_Gallery.2">
              <p:embed/>
            </p:oleObj>
          </a:graphicData>
        </a:graphic>
      </p:graphicFrame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7086600" y="6324600"/>
            <a:ext cx="1981200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34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5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95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build="p" bldLvl="2" autoUpdateAnimBg="0" advAuto="100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71800" y="2514600"/>
            <a:ext cx="3147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End!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</TotalTime>
  <Words>334</Words>
  <Application>Microsoft Office PowerPoint</Application>
  <PresentationFormat>On-screen Show (4:3)</PresentationFormat>
  <Paragraphs>117</Paragraphs>
  <Slides>35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Times New Roman</vt:lpstr>
      <vt:lpstr>Comic Sans MS</vt:lpstr>
      <vt:lpstr>Arial</vt:lpstr>
      <vt:lpstr>Office Theme</vt:lpstr>
      <vt:lpstr>Microsoft Clip Gallery</vt:lpstr>
      <vt:lpstr>Microsoft PowerPoint Slide</vt:lpstr>
      <vt:lpstr>It’s Time to Recycle!</vt:lpstr>
      <vt:lpstr>What does it mean to “Recycle” our bottles, cans, and paper?</vt:lpstr>
      <vt:lpstr>Recycling begins with you.</vt:lpstr>
      <vt:lpstr> Garbage collectors pick up your recyclables  including bottles, cans and paper.  </vt:lpstr>
      <vt:lpstr>The recyclables are taken to a   Material Recovery Facility to be sorted.</vt:lpstr>
      <vt:lpstr>The recyclables are pushed into a pile inside the building.</vt:lpstr>
      <vt:lpstr>Recyclables are carried by conveyor.</vt:lpstr>
      <vt:lpstr>Workers begin to sort the recyclables.  </vt:lpstr>
      <vt:lpstr>More workers sort the recyclables.</vt:lpstr>
      <vt:lpstr>Some of the items are dropped  into large bins.</vt:lpstr>
      <vt:lpstr>Fans blow the recyclables to separate  the lighter items from the heavier items. </vt:lpstr>
      <vt:lpstr>Newspaper falls from the conveyor.</vt:lpstr>
      <vt:lpstr>Newspaper is carried to the baler.</vt:lpstr>
      <vt:lpstr>Milk jugs are carried to the baler.</vt:lpstr>
      <vt:lpstr>Recyclables in the baler.</vt:lpstr>
      <vt:lpstr>A forklift is used to stack the bales.</vt:lpstr>
      <vt:lpstr>Stacked bales of steel cans.</vt:lpstr>
      <vt:lpstr>The sorted recyclables   are sold to manufacturers.</vt:lpstr>
      <vt:lpstr>Manufacturers make new products  from the recyclable bottles, cans and paper.</vt:lpstr>
      <vt:lpstr>Slide 20</vt:lpstr>
      <vt:lpstr>Manufacturers sell the new recycled products to stores.</vt:lpstr>
      <vt:lpstr>We buy the new products  at the store. </vt:lpstr>
      <vt:lpstr>The Recycling Symbol</vt:lpstr>
      <vt:lpstr>We use the things we buy,  and then we...</vt:lpstr>
      <vt:lpstr>Recycle again!</vt:lpstr>
      <vt:lpstr>So why should you recycle?</vt:lpstr>
      <vt:lpstr>Recycling helps conserve  natural resources.</vt:lpstr>
      <vt:lpstr>Aluminum cans may be recycled  back into new aluminum cans.</vt:lpstr>
      <vt:lpstr>If we don’t recycle aluminum cans,  we must dig minerals from the earth  to make new aluminum cans.</vt:lpstr>
      <vt:lpstr>Recycling helps prevent  the loss of wildlife habitat. </vt:lpstr>
      <vt:lpstr>We can recycle paper  to make new paper. </vt:lpstr>
      <vt:lpstr>Paper Facts</vt:lpstr>
      <vt:lpstr>If we don’t recycle paper,  more trees must be used to make new paper.   Trees provide habitat for animals. </vt:lpstr>
      <vt:lpstr>Recycling helps protect  our environment.</vt:lpstr>
      <vt:lpstr>Slide 35</vt:lpstr>
    </vt:vector>
  </TitlesOfParts>
  <Company>.....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it mean to “Recycle” bottles, cans, and paper?</dc:title>
  <dc:creator>...</dc:creator>
  <cp:lastModifiedBy>Javier's Dell</cp:lastModifiedBy>
  <cp:revision>183</cp:revision>
  <cp:lastPrinted>2004-03-26T13:09:32Z</cp:lastPrinted>
  <dcterms:created xsi:type="dcterms:W3CDTF">2003-01-23T16:44:18Z</dcterms:created>
  <dcterms:modified xsi:type="dcterms:W3CDTF">2010-04-05T19:40:34Z</dcterms:modified>
</cp:coreProperties>
</file>